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76" r:id="rId5"/>
    <p:sldId id="273" r:id="rId6"/>
    <p:sldId id="277" r:id="rId7"/>
    <p:sldId id="270" r:id="rId8"/>
    <p:sldId id="271" r:id="rId9"/>
    <p:sldId id="272" r:id="rId10"/>
    <p:sldId id="263" r:id="rId11"/>
    <p:sldId id="264" r:id="rId12"/>
    <p:sldId id="269" r:id="rId13"/>
    <p:sldId id="268" r:id="rId14"/>
    <p:sldId id="266" r:id="rId15"/>
    <p:sldId id="275" r:id="rId16"/>
    <p:sldId id="280" r:id="rId17"/>
    <p:sldId id="262" r:id="rId18"/>
    <p:sldId id="260" r:id="rId19"/>
    <p:sldId id="258" r:id="rId20"/>
    <p:sldId id="281" r:id="rId21"/>
    <p:sldId id="282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AB76-A92D-4746-BE26-B3D6101C4864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A2998-21F1-423A-8A8E-F9FE1555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21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AB76-A92D-4746-BE26-B3D6101C4864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A2998-21F1-423A-8A8E-F9FE1555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358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AB76-A92D-4746-BE26-B3D6101C4864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A2998-21F1-423A-8A8E-F9FE1555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7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AB76-A92D-4746-BE26-B3D6101C4864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A2998-21F1-423A-8A8E-F9FE1555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73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AB76-A92D-4746-BE26-B3D6101C4864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A2998-21F1-423A-8A8E-F9FE1555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6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AB76-A92D-4746-BE26-B3D6101C4864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A2998-21F1-423A-8A8E-F9FE1555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89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AB76-A92D-4746-BE26-B3D6101C4864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A2998-21F1-423A-8A8E-F9FE1555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587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AB76-A92D-4746-BE26-B3D6101C4864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A2998-21F1-423A-8A8E-F9FE1555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11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AB76-A92D-4746-BE26-B3D6101C4864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A2998-21F1-423A-8A8E-F9FE1555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918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AB76-A92D-4746-BE26-B3D6101C4864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A2998-21F1-423A-8A8E-F9FE1555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02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AB76-A92D-4746-BE26-B3D6101C4864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A2998-21F1-423A-8A8E-F9FE1555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764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3AB76-A92D-4746-BE26-B3D6101C4864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A2998-21F1-423A-8A8E-F9FE1555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28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botsoc.org.na/our-projects/living-legends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6623" y="274321"/>
            <a:ext cx="8538754" cy="1280160"/>
          </a:xfrm>
        </p:spPr>
        <p:txBody>
          <a:bodyPr/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Champion trees in Namibia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79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" y="0"/>
            <a:ext cx="12186689" cy="6858000"/>
          </a:xfrm>
        </p:spPr>
      </p:pic>
      <p:sp>
        <p:nvSpPr>
          <p:cNvPr id="5" name="TextBox 4"/>
          <p:cNvSpPr txBox="1"/>
          <p:nvPr/>
        </p:nvSpPr>
        <p:spPr>
          <a:xfrm>
            <a:off x="4454435" y="1"/>
            <a:ext cx="764177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/>
              <a:t>Dorsland</a:t>
            </a:r>
            <a:r>
              <a:rPr lang="en-US" sz="6000" dirty="0" smtClean="0"/>
              <a:t>  Baobab</a:t>
            </a:r>
          </a:p>
          <a:p>
            <a:r>
              <a:rPr lang="en-US" sz="4000" dirty="0" smtClean="0"/>
              <a:t>Biological attribute</a:t>
            </a:r>
          </a:p>
          <a:p>
            <a:r>
              <a:rPr lang="en-US" sz="4000" dirty="0" smtClean="0"/>
              <a:t>SI = 231</a:t>
            </a:r>
          </a:p>
          <a:p>
            <a:r>
              <a:rPr lang="en-US" sz="4000" dirty="0" smtClean="0"/>
              <a:t>Historical value</a:t>
            </a:r>
          </a:p>
          <a:p>
            <a:r>
              <a:rPr lang="en-US" sz="4000" dirty="0" smtClean="0"/>
              <a:t>1883 (carving)</a:t>
            </a:r>
          </a:p>
          <a:p>
            <a:r>
              <a:rPr lang="en-US" sz="4000" dirty="0" smtClean="0"/>
              <a:t>Tourism value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3671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6382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Baobab 10 km east of </a:t>
            </a:r>
            <a:r>
              <a:rPr lang="en-US" b="1" dirty="0" err="1" smtClean="0"/>
              <a:t>Tsumkwe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89" y="1744822"/>
            <a:ext cx="7390442" cy="4949958"/>
          </a:xfrm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550331" y="2142309"/>
            <a:ext cx="44413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SI = 246</a:t>
            </a:r>
          </a:p>
          <a:p>
            <a:r>
              <a:rPr lang="en-US" sz="4400" dirty="0" smtClean="0"/>
              <a:t>Biological attribute</a:t>
            </a:r>
          </a:p>
          <a:p>
            <a:r>
              <a:rPr lang="en-US" sz="4400" dirty="0" smtClean="0"/>
              <a:t>Conservation</a:t>
            </a:r>
          </a:p>
          <a:p>
            <a:r>
              <a:rPr lang="en-US" sz="4400" dirty="0" smtClean="0"/>
              <a:t>Tourism (Baobab trail)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90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074" y="91440"/>
            <a:ext cx="10922726" cy="1110344"/>
          </a:xfrm>
        </p:spPr>
        <p:txBody>
          <a:bodyPr/>
          <a:lstStyle/>
          <a:p>
            <a:pPr algn="ctr"/>
            <a:r>
              <a:rPr lang="en-US" b="1" dirty="0" err="1" smtClean="0"/>
              <a:t>Tsintsabis</a:t>
            </a:r>
            <a:r>
              <a:rPr lang="en-US" b="1" dirty="0" smtClean="0"/>
              <a:t> Baobab  (D3016)</a:t>
            </a:r>
            <a:endParaRPr lang="en-US" b="1" dirty="0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2"/>
          <a:stretch/>
        </p:blipFill>
        <p:spPr>
          <a:xfrm rot="5400000">
            <a:off x="176349" y="750125"/>
            <a:ext cx="5931527" cy="6284224"/>
          </a:xfrm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453051" y="1240973"/>
            <a:ext cx="53688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Biological Attributes</a:t>
            </a:r>
          </a:p>
          <a:p>
            <a:r>
              <a:rPr lang="en-US" sz="4000" dirty="0" smtClean="0"/>
              <a:t>SI = 253</a:t>
            </a:r>
          </a:p>
          <a:p>
            <a:r>
              <a:rPr lang="en-US" sz="4000" dirty="0" smtClean="0"/>
              <a:t>Age</a:t>
            </a:r>
          </a:p>
          <a:p>
            <a:r>
              <a:rPr lang="en-US" sz="4000" dirty="0" smtClean="0"/>
              <a:t>Historical value</a:t>
            </a:r>
          </a:p>
          <a:p>
            <a:r>
              <a:rPr lang="en-US" sz="4000" dirty="0" smtClean="0"/>
              <a:t>National Monument 1951</a:t>
            </a:r>
          </a:p>
          <a:p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2" t="23435" r="3831" b="11430"/>
          <a:stretch/>
        </p:blipFill>
        <p:spPr>
          <a:xfrm rot="5400000">
            <a:off x="8973338" y="4477538"/>
            <a:ext cx="2540238" cy="222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5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206" y="483326"/>
            <a:ext cx="10687594" cy="569363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Similar Champion tree registers exist in USA, Canada the UK and New Zealand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Can </a:t>
            </a:r>
            <a:r>
              <a:rPr lang="en-US" dirty="0"/>
              <a:t>also simultaneously develop a register listing all the largest specimens of </a:t>
            </a:r>
            <a:r>
              <a:rPr lang="en-US" dirty="0" smtClean="0"/>
              <a:t>specific indigenous </a:t>
            </a:r>
            <a:r>
              <a:rPr lang="en-US" dirty="0"/>
              <a:t>tree species</a:t>
            </a:r>
          </a:p>
          <a:p>
            <a:endParaRPr lang="en-US" dirty="0"/>
          </a:p>
          <a:p>
            <a:r>
              <a:rPr lang="en-US" dirty="0" smtClean="0"/>
              <a:t>In </a:t>
            </a:r>
            <a:r>
              <a:rPr lang="en-US" dirty="0"/>
              <a:t>SA </a:t>
            </a:r>
            <a:r>
              <a:rPr lang="en-US" dirty="0" smtClean="0"/>
              <a:t>the Department of Agriculture, Forestry and Fisheries is the custodian of the Champion Tree Project. These trees are protected </a:t>
            </a:r>
            <a:r>
              <a:rPr lang="en-US" dirty="0"/>
              <a:t>under the National Forestry </a:t>
            </a:r>
            <a:r>
              <a:rPr lang="en-US" dirty="0" smtClean="0"/>
              <a:t>Act</a:t>
            </a:r>
          </a:p>
          <a:p>
            <a:endParaRPr lang="en-US" dirty="0" smtClean="0"/>
          </a:p>
          <a:p>
            <a:r>
              <a:rPr lang="en-US" dirty="0"/>
              <a:t>In Namibia we also have a list of protected tree species and could then make out a case to include these </a:t>
            </a:r>
            <a:r>
              <a:rPr lang="en-US" dirty="0" smtClean="0"/>
              <a:t>Champion </a:t>
            </a:r>
            <a:r>
              <a:rPr lang="en-US" dirty="0"/>
              <a:t>trees in the National legislation for protected species and can also be used as flagships for conservation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43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 of Some other Trees in 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Leadwood (</a:t>
            </a:r>
            <a:r>
              <a:rPr lang="en-US" i="1" dirty="0" smtClean="0"/>
              <a:t>Combretum </a:t>
            </a:r>
            <a:r>
              <a:rPr lang="en-US" i="1" dirty="0" err="1" smtClean="0"/>
              <a:t>imberbe</a:t>
            </a:r>
            <a:r>
              <a:rPr lang="en-US" dirty="0" smtClean="0"/>
              <a:t>)</a:t>
            </a:r>
          </a:p>
          <a:p>
            <a:r>
              <a:rPr lang="en-US" dirty="0" smtClean="0"/>
              <a:t>SI = 184</a:t>
            </a:r>
          </a:p>
          <a:p>
            <a:r>
              <a:rPr lang="en-US" dirty="0" smtClean="0"/>
              <a:t>Height = 19 m</a:t>
            </a:r>
          </a:p>
          <a:p>
            <a:r>
              <a:rPr lang="en-US" dirty="0" smtClean="0"/>
              <a:t>Circumference = 6m</a:t>
            </a:r>
          </a:p>
          <a:p>
            <a:pPr marL="0" indent="0">
              <a:buNone/>
            </a:pPr>
            <a:r>
              <a:rPr lang="en-US" dirty="0" err="1" smtClean="0"/>
              <a:t>Tambotie</a:t>
            </a:r>
            <a:r>
              <a:rPr lang="en-US" dirty="0" smtClean="0"/>
              <a:t> (</a:t>
            </a:r>
            <a:r>
              <a:rPr lang="en-US" i="1" dirty="0" err="1" smtClean="0"/>
              <a:t>Spirostachys</a:t>
            </a:r>
            <a:r>
              <a:rPr lang="en-US" i="1" dirty="0" smtClean="0"/>
              <a:t> </a:t>
            </a:r>
            <a:r>
              <a:rPr lang="en-US" i="1" dirty="0" err="1" smtClean="0"/>
              <a:t>afr</a:t>
            </a:r>
            <a:r>
              <a:rPr lang="en-US" dirty="0" err="1" smtClean="0"/>
              <a:t>icana</a:t>
            </a:r>
            <a:r>
              <a:rPr lang="en-US" dirty="0" smtClean="0"/>
              <a:t>)</a:t>
            </a:r>
          </a:p>
          <a:p>
            <a:r>
              <a:rPr lang="en-US" dirty="0" smtClean="0"/>
              <a:t>SI = 88</a:t>
            </a:r>
          </a:p>
          <a:p>
            <a:r>
              <a:rPr lang="en-US" dirty="0" smtClean="0"/>
              <a:t>Height = 16.6 m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Measured one in Namibia (SI = 40, Height = 17.6 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1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Camelthorn in Aba </a:t>
            </a:r>
            <a:r>
              <a:rPr lang="en-US" b="1" dirty="0" err="1" smtClean="0"/>
              <a:t>huab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70" y="1825625"/>
            <a:ext cx="10116860" cy="4351338"/>
          </a:xfrm>
          <a:ln w="285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4910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881"/>
            <a:ext cx="10515600" cy="1507808"/>
          </a:xfrm>
        </p:spPr>
        <p:txBody>
          <a:bodyPr/>
          <a:lstStyle/>
          <a:p>
            <a:pPr algn="ctr"/>
            <a:r>
              <a:rPr lang="en-US" b="1" dirty="0" err="1" smtClean="0"/>
              <a:t>Ombalantu</a:t>
            </a:r>
            <a:r>
              <a:rPr lang="en-US" b="1" dirty="0" smtClean="0"/>
              <a:t> Baobab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6" b="38062"/>
          <a:stretch/>
        </p:blipFill>
        <p:spPr>
          <a:xfrm>
            <a:off x="108857" y="1367523"/>
            <a:ext cx="7152701" cy="5421085"/>
          </a:xfrm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511143" y="1367523"/>
            <a:ext cx="4572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Outapi</a:t>
            </a:r>
            <a:endParaRPr lang="en-US" sz="3200" dirty="0" smtClean="0"/>
          </a:p>
          <a:p>
            <a:r>
              <a:rPr lang="en-US" sz="3200" dirty="0" smtClean="0"/>
              <a:t>Used </a:t>
            </a:r>
            <a:r>
              <a:rPr lang="en-US" sz="3200" dirty="0"/>
              <a:t>as a hiding place during </a:t>
            </a:r>
            <a:r>
              <a:rPr lang="en-US" sz="3200" dirty="0" smtClean="0"/>
              <a:t>conflict</a:t>
            </a:r>
          </a:p>
          <a:p>
            <a:r>
              <a:rPr lang="en-US" sz="3200" dirty="0" smtClean="0"/>
              <a:t>Post office </a:t>
            </a:r>
          </a:p>
          <a:p>
            <a:r>
              <a:rPr lang="en-US" sz="3200" dirty="0" smtClean="0"/>
              <a:t>Church</a:t>
            </a:r>
          </a:p>
          <a:p>
            <a:r>
              <a:rPr lang="en-US" sz="3200" dirty="0" smtClean="0"/>
              <a:t>Kindergarten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6435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Project will entail: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0" y="975360"/>
            <a:ext cx="5882640" cy="58826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2411"/>
            <a:ext cx="10515600" cy="4844552"/>
          </a:xfrm>
        </p:spPr>
        <p:txBody>
          <a:bodyPr/>
          <a:lstStyle/>
          <a:p>
            <a:r>
              <a:rPr lang="en-US" dirty="0" smtClean="0"/>
              <a:t>Determine the criteria for Namibia </a:t>
            </a:r>
          </a:p>
          <a:p>
            <a:r>
              <a:rPr lang="en-US" dirty="0" smtClean="0"/>
              <a:t>Identify potential trees</a:t>
            </a:r>
          </a:p>
          <a:p>
            <a:r>
              <a:rPr lang="en-US" dirty="0" smtClean="0"/>
              <a:t>Measure trees</a:t>
            </a:r>
          </a:p>
          <a:p>
            <a:r>
              <a:rPr lang="en-US" dirty="0" smtClean="0"/>
              <a:t>Draw up a register</a:t>
            </a:r>
          </a:p>
          <a:p>
            <a:r>
              <a:rPr lang="en-US" dirty="0" smtClean="0"/>
              <a:t>Map with GPS references</a:t>
            </a:r>
          </a:p>
          <a:p>
            <a:r>
              <a:rPr lang="en-US" dirty="0" smtClean="0"/>
              <a:t>Signage and QR codes with linked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info at trees on 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27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you be involved?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 to decide on the criteria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err="1" smtClean="0"/>
              <a:t>eg</a:t>
            </a:r>
            <a:r>
              <a:rPr lang="en-US" dirty="0" smtClean="0"/>
              <a:t>.  only indigenous?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Same SI as SA?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Also do a Register of largest specimens of tree </a:t>
            </a:r>
            <a:r>
              <a:rPr lang="en-US" dirty="0" err="1" smtClean="0"/>
              <a:t>spp</a:t>
            </a:r>
            <a:r>
              <a:rPr lang="en-US" dirty="0" smtClean="0"/>
              <a:t>…..only protected?</a:t>
            </a:r>
          </a:p>
          <a:p>
            <a:r>
              <a:rPr lang="en-US" dirty="0" smtClean="0"/>
              <a:t>Identifying potential exceptional trees that are worthy of special protection</a:t>
            </a:r>
          </a:p>
          <a:p>
            <a:r>
              <a:rPr lang="en-US" dirty="0" smtClean="0"/>
              <a:t>Heritage aspects of trees not always recorded only known by individuals and local communities</a:t>
            </a:r>
          </a:p>
          <a:p>
            <a:r>
              <a:rPr lang="en-US" dirty="0" smtClean="0"/>
              <a:t>Advertise, awareness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73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321"/>
            <a:ext cx="10515600" cy="1175657"/>
          </a:xfrm>
        </p:spPr>
        <p:txBody>
          <a:bodyPr/>
          <a:lstStyle/>
          <a:p>
            <a:r>
              <a:rPr lang="en-US" dirty="0" smtClean="0"/>
              <a:t>Why is this a worthwhile project?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131" y="1449978"/>
            <a:ext cx="11743509" cy="531658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This project </a:t>
            </a:r>
            <a:r>
              <a:rPr lang="en-US" dirty="0"/>
              <a:t>has the potential </a:t>
            </a:r>
            <a:r>
              <a:rPr lang="en-US" dirty="0" smtClean="0"/>
              <a:t>to:</a:t>
            </a:r>
          </a:p>
          <a:p>
            <a:r>
              <a:rPr lang="en-US" dirty="0" smtClean="0"/>
              <a:t> recognize and protect individual or groups of trees based on size, age or historical value</a:t>
            </a:r>
          </a:p>
          <a:p>
            <a:r>
              <a:rPr lang="en-US" dirty="0"/>
              <a:t>c</a:t>
            </a:r>
            <a:r>
              <a:rPr lang="en-US" dirty="0" smtClean="0"/>
              <a:t>reate a National Champion tree database</a:t>
            </a:r>
          </a:p>
          <a:p>
            <a:r>
              <a:rPr lang="en-US" dirty="0" smtClean="0"/>
              <a:t>provide legal protection for trees by including them in the Forestry Act’s list of protected species</a:t>
            </a:r>
          </a:p>
          <a:p>
            <a:r>
              <a:rPr lang="en-US" dirty="0" smtClean="0"/>
              <a:t>Compile a National Register of Big trees of Namibia, recording largest specimen of each spp.</a:t>
            </a:r>
          </a:p>
          <a:p>
            <a:r>
              <a:rPr lang="en-US" dirty="0" smtClean="0"/>
              <a:t>inspire </a:t>
            </a:r>
            <a:r>
              <a:rPr lang="en-US" dirty="0"/>
              <a:t>national </a:t>
            </a:r>
            <a:r>
              <a:rPr lang="en-US" dirty="0" smtClean="0"/>
              <a:t>pride</a:t>
            </a:r>
          </a:p>
          <a:p>
            <a:r>
              <a:rPr lang="en-US" dirty="0" smtClean="0"/>
              <a:t>support conservation</a:t>
            </a:r>
          </a:p>
          <a:p>
            <a:r>
              <a:rPr lang="en-US" dirty="0" smtClean="0"/>
              <a:t>promote tourism </a:t>
            </a:r>
          </a:p>
          <a:p>
            <a:r>
              <a:rPr lang="en-US" dirty="0" smtClean="0"/>
              <a:t>safeguard </a:t>
            </a:r>
            <a:r>
              <a:rPr lang="en-US" dirty="0"/>
              <a:t>some of Namibia’s most remarkable natural </a:t>
            </a:r>
            <a:r>
              <a:rPr lang="en-US" dirty="0" smtClean="0"/>
              <a:t>treasures</a:t>
            </a:r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://botsoc.org.na/our-projects/living-legends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85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What is a Champion tree?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774680" cy="4784181"/>
          </a:xfrm>
        </p:spPr>
        <p:txBody>
          <a:bodyPr/>
          <a:lstStyle/>
          <a:p>
            <a:r>
              <a:rPr lang="en-US" dirty="0"/>
              <a:t>Champion trees refer to extraordinary single trees or groups of </a:t>
            </a:r>
            <a:r>
              <a:rPr lang="en-US" dirty="0" smtClean="0"/>
              <a:t>trees which </a:t>
            </a:r>
            <a:r>
              <a:rPr lang="en-US" dirty="0"/>
              <a:t>have been assigned special status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Status is assigned due to:</a:t>
            </a:r>
          </a:p>
          <a:p>
            <a:pPr lvl="2"/>
            <a:endParaRPr lang="en-US" sz="2800" dirty="0" smtClean="0"/>
          </a:p>
          <a:p>
            <a:pPr lvl="2"/>
            <a:r>
              <a:rPr lang="en-US" sz="2800" dirty="0" smtClean="0"/>
              <a:t>Biological attributes</a:t>
            </a:r>
          </a:p>
          <a:p>
            <a:pPr lvl="2"/>
            <a:r>
              <a:rPr lang="en-US" sz="2800" dirty="0" smtClean="0"/>
              <a:t>Age</a:t>
            </a:r>
          </a:p>
          <a:p>
            <a:pPr lvl="2"/>
            <a:r>
              <a:rPr lang="en-US" sz="2800" dirty="0" smtClean="0"/>
              <a:t>Historical/Heritage </a:t>
            </a:r>
            <a:r>
              <a:rPr lang="en-US" sz="2800" dirty="0" smtClean="0"/>
              <a:t>value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23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Living Legends</a:t>
            </a:r>
            <a:endParaRPr lang="en-US" b="1" dirty="0"/>
          </a:p>
        </p:txBody>
      </p:sp>
      <p:pic>
        <p:nvPicPr>
          <p:cNvPr id="1026" name="Picture 2" descr="https://botsoc.org.na/wp-content/uploads/trekker_tre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91" y="1486581"/>
            <a:ext cx="5943751" cy="4457813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botsoc.org.na/wp-content/uploads/cyphostemm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86580"/>
            <a:ext cx="5943751" cy="4457813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2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1789"/>
          </a:xfrm>
        </p:spPr>
        <p:txBody>
          <a:bodyPr/>
          <a:lstStyle/>
          <a:p>
            <a:pPr algn="ctr"/>
            <a:r>
              <a:rPr lang="en-US" b="1" dirty="0" smtClean="0"/>
              <a:t>Living Legends</a:t>
            </a:r>
            <a:endParaRPr lang="en-US" b="1" dirty="0"/>
          </a:p>
        </p:txBody>
      </p:sp>
      <p:pic>
        <p:nvPicPr>
          <p:cNvPr id="2050" name="Picture 2" descr="https://botsoc.org.na/wp-content/uploads/Ana_tre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9" y="1658983"/>
            <a:ext cx="5713881" cy="4285411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botsoc.org.na/wp-content/uploads/Ficus_cordat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1658983"/>
            <a:ext cx="5713881" cy="4285411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75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3910" y="0"/>
            <a:ext cx="6801895" cy="6801895"/>
          </a:xfrm>
        </p:spPr>
      </p:pic>
      <p:sp>
        <p:nvSpPr>
          <p:cNvPr id="5" name="TextBox 4"/>
          <p:cNvSpPr txBox="1"/>
          <p:nvPr/>
        </p:nvSpPr>
        <p:spPr>
          <a:xfrm>
            <a:off x="2991394" y="365760"/>
            <a:ext cx="51990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WhattsApp</a:t>
            </a:r>
            <a:r>
              <a:rPr lang="en-US" sz="3200" dirty="0" smtClean="0"/>
              <a:t> +264 81 127 3958</a:t>
            </a:r>
          </a:p>
          <a:p>
            <a:r>
              <a:rPr lang="en-US" sz="3200" dirty="0" smtClean="0"/>
              <a:t>carolsteenkamp@gmail.com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8320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766" y="143692"/>
            <a:ext cx="10779034" cy="90133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Key parameters for evaluating Champion status are:</a:t>
            </a:r>
            <a:br>
              <a:rPr lang="en-US" b="1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6" b="20569"/>
          <a:stretch/>
        </p:blipFill>
        <p:spPr>
          <a:xfrm>
            <a:off x="8699863" y="2560321"/>
            <a:ext cx="3364521" cy="399723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766" y="927462"/>
            <a:ext cx="11489618" cy="5773783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Biological attributes </a:t>
            </a:r>
            <a:r>
              <a:rPr lang="en-US" dirty="0"/>
              <a:t> </a:t>
            </a: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600" dirty="0"/>
              <a:t>Use established methods to measure:</a:t>
            </a:r>
          </a:p>
          <a:p>
            <a:pPr marL="0" indent="0">
              <a:buNone/>
            </a:pPr>
            <a:r>
              <a:rPr lang="en-US" sz="2600" dirty="0"/>
              <a:t> </a:t>
            </a:r>
            <a:r>
              <a:rPr lang="en-US" sz="2600" dirty="0" smtClean="0"/>
              <a:t>  stem </a:t>
            </a:r>
            <a:r>
              <a:rPr lang="en-US" sz="2600" dirty="0"/>
              <a:t>circumference , height and crown size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600" dirty="0" smtClean="0"/>
              <a:t>From these measurements a Size Index is then calculated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600" dirty="0" smtClean="0"/>
              <a:t>Size  Index (SI) = √d x h x √2r</a:t>
            </a:r>
          </a:p>
          <a:p>
            <a:pPr lvl="2"/>
            <a:r>
              <a:rPr lang="en-US" sz="2200" dirty="0"/>
              <a:t>Diameter (d)	</a:t>
            </a:r>
            <a:r>
              <a:rPr lang="en-US" sz="2200" dirty="0" smtClean="0"/>
              <a:t>Circumference/3.14</a:t>
            </a:r>
            <a:r>
              <a:rPr lang="en-US" sz="2200" dirty="0"/>
              <a:t>			</a:t>
            </a:r>
          </a:p>
          <a:p>
            <a:pPr lvl="2"/>
            <a:r>
              <a:rPr lang="en-US" sz="2200" dirty="0"/>
              <a:t>Height (h)</a:t>
            </a:r>
          </a:p>
          <a:p>
            <a:pPr lvl="2"/>
            <a:r>
              <a:rPr lang="en-US" sz="2200" dirty="0"/>
              <a:t>crown spread (2r) average crown width 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b="1" dirty="0" smtClean="0"/>
              <a:t>Age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sz="2600" dirty="0" smtClean="0"/>
              <a:t>Date of planting, difficult for indigenous </a:t>
            </a:r>
            <a:r>
              <a:rPr lang="en-US" sz="2600" dirty="0" err="1" smtClean="0"/>
              <a:t>spp</a:t>
            </a:r>
            <a:r>
              <a:rPr lang="en-US" sz="2600" dirty="0" smtClean="0"/>
              <a:t> in </a:t>
            </a:r>
          </a:p>
          <a:p>
            <a:pPr marL="0" indent="0">
              <a:buNone/>
            </a:pPr>
            <a:r>
              <a:rPr lang="en-US" sz="2600" dirty="0"/>
              <a:t> </a:t>
            </a:r>
            <a:r>
              <a:rPr lang="en-US" sz="2600" dirty="0" smtClean="0"/>
              <a:t>  natural areas</a:t>
            </a:r>
          </a:p>
          <a:p>
            <a:pPr marL="0" indent="0">
              <a:buNone/>
            </a:pPr>
            <a:r>
              <a:rPr lang="en-US" sz="2600" dirty="0" smtClean="0"/>
              <a:t>    At least 120 years old</a:t>
            </a:r>
            <a:r>
              <a:rPr lang="en-US" dirty="0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5386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36469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Heritage significance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" t="20762" r="4971" b="10667"/>
          <a:stretch/>
        </p:blipFill>
        <p:spPr>
          <a:xfrm>
            <a:off x="222069" y="1267097"/>
            <a:ext cx="8974182" cy="4976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73737" y="1541417"/>
            <a:ext cx="351826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Aesthetic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Cultural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Economic value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Landscape </a:t>
            </a:r>
            <a:endParaRPr lang="en-US" sz="28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H</a:t>
            </a:r>
            <a:r>
              <a:rPr lang="en-US" sz="2800" dirty="0" smtClean="0"/>
              <a:t>istorical 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40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985" y="1084217"/>
            <a:ext cx="3021747" cy="5369656"/>
          </a:xfrm>
          <a:ln w="28575">
            <a:solidFill>
              <a:schemeClr val="bg1">
                <a:lumMod val="5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48" y="1084217"/>
            <a:ext cx="3021747" cy="5369656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5"/>
          <a:stretch/>
        </p:blipFill>
        <p:spPr>
          <a:xfrm>
            <a:off x="0" y="-7262"/>
            <a:ext cx="5091116" cy="6865262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8961120" y="5538651"/>
            <a:ext cx="2521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Clinometer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161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71153"/>
          </a:xfrm>
        </p:spPr>
        <p:txBody>
          <a:bodyPr/>
          <a:lstStyle/>
          <a:p>
            <a:pPr algn="ctr"/>
            <a:r>
              <a:rPr lang="en-US" b="1" dirty="0" err="1" smtClean="0"/>
              <a:t>Kubu</a:t>
            </a:r>
            <a:r>
              <a:rPr lang="en-US" b="1" dirty="0" smtClean="0"/>
              <a:t> Island 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5" b="18873"/>
          <a:stretch/>
        </p:blipFill>
        <p:spPr>
          <a:xfrm>
            <a:off x="430267" y="1071154"/>
            <a:ext cx="5171149" cy="5630091"/>
          </a:xfrm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204856" y="1227909"/>
            <a:ext cx="51489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SI = 225</a:t>
            </a:r>
          </a:p>
          <a:p>
            <a:r>
              <a:rPr lang="en-US" sz="3200" dirty="0" smtClean="0"/>
              <a:t>Size</a:t>
            </a:r>
          </a:p>
          <a:p>
            <a:r>
              <a:rPr lang="en-US" sz="3200" dirty="0" smtClean="0"/>
              <a:t>Tourism value</a:t>
            </a:r>
          </a:p>
          <a:p>
            <a:r>
              <a:rPr lang="en-US" sz="3200" dirty="0" smtClean="0"/>
              <a:t>Conservation value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2094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9817"/>
            <a:ext cx="10515600" cy="1071155"/>
          </a:xfrm>
        </p:spPr>
        <p:txBody>
          <a:bodyPr/>
          <a:lstStyle/>
          <a:p>
            <a:pPr algn="ctr"/>
            <a:r>
              <a:rPr lang="en-US" b="1" dirty="0" smtClean="0"/>
              <a:t>Baines Baobabs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49"/>
          <a:stretch/>
        </p:blipFill>
        <p:spPr>
          <a:xfrm>
            <a:off x="0" y="980294"/>
            <a:ext cx="12192000" cy="6204277"/>
          </a:xfrm>
        </p:spPr>
      </p:pic>
      <p:cxnSp>
        <p:nvCxnSpPr>
          <p:cNvPr id="6" name="Straight Arrow Connector 5"/>
          <p:cNvCxnSpPr/>
          <p:nvPr/>
        </p:nvCxnSpPr>
        <p:spPr>
          <a:xfrm flipH="1">
            <a:off x="6165669" y="2599509"/>
            <a:ext cx="865415" cy="97971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031083" y="980294"/>
            <a:ext cx="474181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Group of 7 Trees</a:t>
            </a:r>
          </a:p>
          <a:p>
            <a:r>
              <a:rPr lang="en-US" sz="4000" dirty="0" smtClean="0"/>
              <a:t>Thomas Baines</a:t>
            </a:r>
          </a:p>
          <a:p>
            <a:r>
              <a:rPr lang="en-US" sz="4000" dirty="0" smtClean="0"/>
              <a:t>SI = 209</a:t>
            </a:r>
          </a:p>
          <a:p>
            <a:r>
              <a:rPr lang="en-US" sz="4000" dirty="0" smtClean="0"/>
              <a:t>Conservation value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08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76292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/>
              <a:t>Baines Campsite 3</a:t>
            </a:r>
            <a:endParaRPr lang="en-US" sz="5400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7" b="31343"/>
          <a:stretch/>
        </p:blipFill>
        <p:spPr>
          <a:xfrm>
            <a:off x="667112" y="1384663"/>
            <a:ext cx="4801366" cy="5473337"/>
          </a:xfrm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244046" y="1645920"/>
            <a:ext cx="38666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SI = 161</a:t>
            </a:r>
          </a:p>
          <a:p>
            <a:r>
              <a:rPr lang="en-US" sz="4400" dirty="0" smtClean="0"/>
              <a:t>Tourism value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37443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Planet Baobab</a:t>
            </a:r>
            <a:endParaRPr lang="en-US" sz="6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" y="1319899"/>
            <a:ext cx="3035197" cy="5395907"/>
          </a:xfrm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820194" y="1972491"/>
            <a:ext cx="70670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SI = 354</a:t>
            </a:r>
          </a:p>
          <a:p>
            <a:r>
              <a:rPr lang="en-US" sz="4000" dirty="0" smtClean="0"/>
              <a:t>Biological attribute</a:t>
            </a:r>
          </a:p>
          <a:p>
            <a:r>
              <a:rPr lang="en-US" sz="4000" dirty="0" smtClean="0"/>
              <a:t>Tourism value</a:t>
            </a:r>
          </a:p>
          <a:p>
            <a:r>
              <a:rPr lang="en-US" sz="4000" dirty="0" smtClean="0"/>
              <a:t>Bar at Planet Baobab (17 trees)</a:t>
            </a:r>
          </a:p>
          <a:p>
            <a:r>
              <a:rPr lang="en-US" sz="4000" dirty="0" smtClean="0"/>
              <a:t>Baobabs close to </a:t>
            </a:r>
            <a:r>
              <a:rPr lang="en-US" sz="4000" dirty="0" err="1" smtClean="0"/>
              <a:t>Makgadikgadi</a:t>
            </a:r>
            <a:r>
              <a:rPr lang="en-US" sz="4000" dirty="0" smtClean="0"/>
              <a:t> Pans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4017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1562</TotalTime>
  <Words>520</Words>
  <Application>Microsoft Office PowerPoint</Application>
  <PresentationFormat>Widescreen</PresentationFormat>
  <Paragraphs>121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Courier New</vt:lpstr>
      <vt:lpstr>Office Theme</vt:lpstr>
      <vt:lpstr>Champion trees in Namibia</vt:lpstr>
      <vt:lpstr>What is a Champion tree?</vt:lpstr>
      <vt:lpstr>Key parameters for evaluating Champion status are: </vt:lpstr>
      <vt:lpstr>Heritage significance</vt:lpstr>
      <vt:lpstr>PowerPoint Presentation</vt:lpstr>
      <vt:lpstr>Kubu Island </vt:lpstr>
      <vt:lpstr>Baines Baobabs</vt:lpstr>
      <vt:lpstr>Baines Campsite 3</vt:lpstr>
      <vt:lpstr>Planet Baobab</vt:lpstr>
      <vt:lpstr>PowerPoint Presentation</vt:lpstr>
      <vt:lpstr>Baobab 10 km east of Tsumkwe</vt:lpstr>
      <vt:lpstr>Tsintsabis Baobab  (D3016)</vt:lpstr>
      <vt:lpstr>PowerPoint Presentation</vt:lpstr>
      <vt:lpstr>SI of Some other Trees in SA</vt:lpstr>
      <vt:lpstr>Camelthorn in Aba huab</vt:lpstr>
      <vt:lpstr>Ombalantu Baobab</vt:lpstr>
      <vt:lpstr>What Project will entail:</vt:lpstr>
      <vt:lpstr>How can you be involved?</vt:lpstr>
      <vt:lpstr>Why is this a worthwhile project?</vt:lpstr>
      <vt:lpstr>Living Legends</vt:lpstr>
      <vt:lpstr>Living Legends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Champion trees in Namibia</dc:title>
  <dc:creator>Steenkamp</dc:creator>
  <cp:lastModifiedBy>Steenkamp</cp:lastModifiedBy>
  <cp:revision>47</cp:revision>
  <dcterms:created xsi:type="dcterms:W3CDTF">2025-09-03T12:58:16Z</dcterms:created>
  <dcterms:modified xsi:type="dcterms:W3CDTF">2025-09-11T15:22:35Z</dcterms:modified>
</cp:coreProperties>
</file>